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77" r:id="rId24"/>
    <p:sldId id="278" r:id="rId25"/>
    <p:sldId id="279" r:id="rId26"/>
    <p:sldId id="280" r:id="rId27"/>
    <p:sldId id="281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8DE30-9111-4D49-A8FA-5B1A6B8AB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A25C1-39B2-424E-BC68-3E283510D2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6C1A4E-A01C-471D-844D-9418402704F5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F724D6-2913-42B9-96DC-31ECD6C3EF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3CCE0D-446B-45D8-8B51-E9C22AF2C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BB2E-316F-481E-B3FD-C46F225C0E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5C228-8DD9-4E9E-811A-400DF9786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977CF7-02D2-49BE-93E7-CC493DBA4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DF3E254-4BDD-4815-9C18-AE16FAE7F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D9646D7-4A9A-4186-B095-06C75C710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B3EAB2E-9038-40B7-85CE-DFDBD7F2E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DDC167-6651-4164-911E-5BA9EC2A7F03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4C058-EE1E-47A3-AE86-BE663AFBB088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4B3E-E98F-4020-BBB8-7D1A044CA4F5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5335B4-CDB2-45D6-9B7B-C493CBB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AF38CA-804D-4E3A-9184-D5B10A05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78D57C-298C-4501-AB96-40C749AB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6C7690-2181-44C7-AE2D-3AB48DDB6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4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F6D95-82A7-44E8-A25C-6A197B3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1F68-BE1C-4623-BFA5-D81F576C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F9CA-E0B3-444C-AEAC-A2B8F932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8648B-4B14-46D6-ACB3-03073E229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91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2B70A-0F8A-454A-8D27-DB54466B686F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128A9-7080-47D0-8D5F-D7FB73906246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6DA8B8-2468-423E-9AD2-DFA69BD8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DD5EEB-19DE-4812-8A64-6C7BADA9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F2835-6522-42CA-8659-A5087DB1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C8B70-FB44-4B4B-AD38-27DB8D0DD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E5C40-55F8-48A5-AD47-B5B3F7B7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F9BF1-67A0-4A67-A913-6B59115B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3FE57-E464-42BC-BE45-8E2B68AC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D3E2BF-0BF6-412B-BCCF-F9FEB312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8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FE06F-9406-4899-AA02-EE0E71F1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938F8-C0CC-445F-912B-B7986DE0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7638" y="6477000"/>
            <a:ext cx="2646362" cy="3810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C46AA-7390-45D4-8242-CB52524B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3375" y="6429375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fld id="{07A2743A-1195-464F-A612-A76C59CE0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BB7FC5-6B7D-4618-85F3-DA718A4FAB60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C7ACF-FB86-4E7C-8563-36CB8A785A87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CB51D3C-1DF0-4ED1-8B0E-CA0B589C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C52E75-85C8-4ECA-9A96-A653D11A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1A8725-4BF1-4727-A9C6-C5A20405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315629-DE38-43B8-8EF2-7AFC15734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14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E39EBE-FDE4-41FC-B215-6A926611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0B151-1385-48BC-8E9C-F78001B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DEF55-3533-4096-B32F-29FDFE33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4C433-032B-47B9-AC79-CCFAE2778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6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5FA608-94A1-4F3E-ABFC-57D1E430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52CBC6-DB03-4BA7-8005-48E6407C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365218-C629-4E67-82C0-1FDD2597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06D63-0DF4-4D10-B63A-E20BEDCE8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4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1B804A-CD40-4225-BA62-E58B1B4C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59CF0-0838-4938-9BD0-5AD6D5F6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7AB720-B8CD-462C-9A48-C36F37C9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D6C3F-AFC2-4770-A146-8C369E6CE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9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BC533-9B9A-41CD-BF33-80E2622C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AC26-7665-49BD-9703-9DB20B4B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61B7A-1698-48E3-9DA8-9BF457F0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D58F-E375-41F1-AB8F-65BF0EAB2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9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3A8627-8555-48C8-A6B3-59FDBF2012F1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1FC8D5-7BD4-4F29-8A2F-C71DA77146D4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54EA478-A2A5-4EA0-9E24-F7138B53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35918EB-FD0B-412D-A999-9AA297BD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A5EEAC9-A061-4F10-9B2F-898BBA2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FDF3-841B-4EF5-AF08-3BB0C45EE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3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3A5142-6943-4C02-A7AF-6D7EFECDD41A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7A6A8-B005-4149-BC0A-0AB69B2396A2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AEE0251-FD1C-4259-A0C3-1DBEEE5A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EB8B885-A281-4CD1-A6C9-2C9D2CB8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A147AB-6699-442D-8EB6-169B5692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19ABF2F-764E-4AA5-A8C6-B7FB8E76B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0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31491D-6C08-487C-B401-72CBC47DF1F5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11F44-60E5-4528-A7CD-0E3C3A9FB61B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D4994-BAAD-4CA1-98D9-E8B218EF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BBFF8BA-DAB6-4C2A-8887-1EC7A0155B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0AF92-8106-4AF0-8A52-2494D84D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9B18A-D482-4935-AD1A-9A85BD7A8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Terence Love &amp; Paul Cozens (c)2008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D509-091D-40CF-B46B-275C3FE3D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1AF3341-53BE-4ADF-B94A-18A3BEA8D7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1" r:id="rId4"/>
    <p:sldLayoutId id="2147483702" r:id="rId5"/>
    <p:sldLayoutId id="2147483703" r:id="rId6"/>
    <p:sldLayoutId id="2147483708" r:id="rId7"/>
    <p:sldLayoutId id="2147483709" r:id="rId8"/>
    <p:sldLayoutId id="2147483710" r:id="rId9"/>
    <p:sldLayoutId id="2147483704" r:id="rId10"/>
    <p:sldLayoutId id="2147483711" r:id="rId11"/>
    <p:sldLayoutId id="214748371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E055485-A374-4632-98A1-55CD29EC2A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Pedestrian Access Ways in Western Australia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C913FDE-05D1-4091-B741-20F6DD812A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Dr. Terence Love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/>
              <a:t>Dr Paul Cozens</a:t>
            </a:r>
            <a:endParaRPr lang="en-US" altLang="en-US" sz="1800"/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Design Out Crime Research Group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Curtin University of Technology and Edith Cowan University</a:t>
            </a:r>
          </a:p>
        </p:txBody>
      </p:sp>
      <p:pic>
        <p:nvPicPr>
          <p:cNvPr id="10245" name="Picture 9" descr="SANY0048">
            <a:extLst>
              <a:ext uri="{FF2B5EF4-FFF2-40B4-BE49-F238E27FC236}">
                <a16:creationId xmlns:a16="http://schemas.microsoft.com/office/drawing/2014/main" id="{FB7C1681-0335-4426-AED8-525B8ADE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439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Content Placeholder 7">
            <a:extLst>
              <a:ext uri="{FF2B5EF4-FFF2-40B4-BE49-F238E27FC236}">
                <a16:creationId xmlns:a16="http://schemas.microsoft.com/office/drawing/2014/main" id="{3296068C-35B0-42E4-8906-16DB80F8F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73688"/>
            <a:ext cx="15843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>
            <a:extLst>
              <a:ext uri="{FF2B5EF4-FFF2-40B4-BE49-F238E27FC236}">
                <a16:creationId xmlns:a16="http://schemas.microsoft.com/office/drawing/2014/main" id="{AC897D38-FF6A-41C1-8D2D-926349B1E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373688"/>
            <a:ext cx="1439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Content Placeholder 9">
            <a:extLst>
              <a:ext uri="{FF2B5EF4-FFF2-40B4-BE49-F238E27FC236}">
                <a16:creationId xmlns:a16="http://schemas.microsoft.com/office/drawing/2014/main" id="{09FFF544-5795-412C-8AEF-AFCCB0EA2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73688"/>
            <a:ext cx="145256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3029DA-9643-4239-B686-CC6843B3B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solidFill>
                  <a:schemeClr val="accent1">
                    <a:satMod val="150000"/>
                  </a:schemeClr>
                </a:solidFill>
              </a:rPr>
              <a:t>PAWs in post-war convoluted suburbs</a:t>
            </a:r>
            <a:endParaRPr lang="en-US" sz="40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2BBB7CF-D636-4E4A-8E51-B0AC54A76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PAWs in convoluted suburbs are </a:t>
            </a:r>
            <a:r>
              <a:rPr lang="en-GB" altLang="en-US" sz="2000" b="1" i="1" dirty="0"/>
              <a:t>essential</a:t>
            </a:r>
            <a:r>
              <a:rPr lang="en-GB" altLang="en-US" sz="2000" dirty="0"/>
              <a:t> as these  suburbs are car-centric and pedestrian-unfriendly with very low ped-shed ratios (~ 0.25 instead of &gt;=0.6).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PAW management context:</a:t>
            </a: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Improving walkability and access (ped-shed index ~ 0.25 rather than &gt;=0.6) this suggests create additional PAWs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High importance in access and health terms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Important to non-local walkers and cyclists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High use PAWs have proportionally higher crime and anti-social behaviour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poor DOC design of PAWs and residential properties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high levels of inappropriate territoriality of residents abutting PAWs</a:t>
            </a: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Different patterns of PAW use at different times of day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dirty="0"/>
              <a:t>Different PAW crime risks and vulnerability at different times of day. 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6105F60A-17D2-487F-B5A4-55FA9F76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8B4E1FC8-E1AA-4DA2-926D-3F886F0F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429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C16DCBFE-731B-4467-B1EB-9085A5BE6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414963"/>
            <a:ext cx="19288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>
            <a:extLst>
              <a:ext uri="{FF2B5EF4-FFF2-40B4-BE49-F238E27FC236}">
                <a16:creationId xmlns:a16="http://schemas.microsoft.com/office/drawing/2014/main" id="{7E84EFCA-0C5B-48C7-9406-65CED1B07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68938"/>
            <a:ext cx="18573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B5D29A-D0D0-4424-B12B-7094D7D8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DC5A785-48C8-464B-B7DA-E0DBDE295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solidFill>
                  <a:schemeClr val="accent1">
                    <a:satMod val="150000"/>
                  </a:schemeClr>
                </a:solidFill>
              </a:rPr>
              <a:t>PAWs providing occasional access for major events</a:t>
            </a:r>
            <a:endParaRPr lang="en-US" sz="40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A49DF36-35E8-4EBF-AB1A-A2318EDC7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229600" cy="4829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Some PAWs, often laneway PAWs, have a sporadic role providing pedestrian access to large public events.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Double life in crime prevention terms.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In public events, are taken over by visiting public with increased crime and anti-social behaviour)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Other times, they typically provide access and exercise for much lower numbers of users (local and longer distance).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Important that interventions for public events do not impact adversely on PAW normal use. 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Requires two independent strategies for Designing Out Crime interventions. 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B6FB9DD3-A376-4B67-B557-307C3D784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86375"/>
            <a:ext cx="1778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18C5AA6F-79C3-42D2-B172-BD4034F4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214938"/>
            <a:ext cx="19288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AB179-8748-484A-AD81-B2FA9A92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0A2F0AA-DC2D-425D-8F0B-37DE2FFA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>
                <a:solidFill>
                  <a:schemeClr val="accent1">
                    <a:satMod val="150000"/>
                  </a:schemeClr>
                </a:solidFill>
              </a:rPr>
              <a:t>PAWs that are a pedestrian connection to a retail services area</a:t>
            </a:r>
            <a:endParaRPr lang="en-US" sz="36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079EB4E-FCC5-4BB9-8DB7-6240C8AA85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329613" cy="5083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Pedestrian networks often centre on retail services as a turning point for walking routines as well as being of practical purpose for shopping.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‘Near to retail’ PAWs have a variety of roles: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nodes carrying foot and cycle traffic from multiple routes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pedestrian access between parts of shopping complexes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pedestrian access from car parks, bus stops and rail stations.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PAWs that centre on retail are typically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high use, high importance, high risk for antisocial behaviour and crime.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Have a patchwork of ownerships and management responsibilities because  most retail land is privately owned pseudo-public space.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Retail centred PAW management involves: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multiple stakeholders, constituencies and user groups with different interests and spheres of 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multiple security organisations with different priorities and specialist expertise (shopping centre security, rail security, police, youth workers, council rangers). </a:t>
            </a:r>
            <a:endParaRPr lang="en-US" altLang="en-US" sz="2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CBEE-6E4B-48E0-82A0-8976B301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46254C9-909F-47F5-A14E-1FCF0149F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satMod val="150000"/>
                  </a:schemeClr>
                </a:solidFill>
              </a:rPr>
              <a:t>Residential laneway PAWs 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E266B91-7B92-4411-B602-4BE2517FA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Typically secondary use of rear shared-service access roads: often road only and without footpaths.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Legitimate use may extend from early morning to the late evening.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Many part of a longer distance network of paths and carry through-traffic  (pedestrian and cycle traffic).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Important to discourage ‘territoriality’ and sense of ‘ownership’ of nearby residents  to avoid social tensions between residents and users legitimately using the laneway as part of a walking or cycling route. 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Designing Out Crime approaches apply. 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FFEBD437-324D-4357-ADBD-045D3C6D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518150"/>
            <a:ext cx="17859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DAF52FFC-CE51-4AD1-8E5E-C37DF313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521325"/>
            <a:ext cx="17859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36A0BAEE-7D69-4739-ABBF-F61400A3E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7212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11CB58-D731-42B3-8B44-FAB37AE2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5DF64C-DBAB-4134-B7F8-98D9A7B60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accent1">
                    <a:satMod val="150000"/>
                  </a:schemeClr>
                </a:solidFill>
              </a:rPr>
              <a:t>Industrial and commercial laneway PAWs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7739935-F366-4DDB-8487-5A858690B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Laneways in industrial and commercial areas providing: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service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Pedestrian paths for service and customer access.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Most legitimate usage is in working hours.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Other pedestrian networks can flow through commercial areas via laneway PAWs.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Design Out Crime applies typically strong target-hardening, electronic surveillance and motion-sensitive or continuous night lighting, provide alternative pedestrian and cyclist routes where public paths have direct routes through. 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30FCB5CA-9B98-4E4B-92AE-2343D1BB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14938"/>
            <a:ext cx="19288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D5996-6785-47BB-A18D-16A2F038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8B3A2D9-CF92-4580-AAE9-B584690F4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Understanding PAW functioning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54598DC-B07F-47F7-8177-41E76DD00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User groups and activities and times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PAW purposes (What a PAW is used for)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PAW functions (What a PAW offers)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Uses at different times of day / days of week / times of year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Long and short distance user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PAW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PAW location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73381-13E6-4D3C-B021-63BF1627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2193B53-D9DC-498B-B96B-0CDE6CF5E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Information needed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72C97A1-FA42-4B98-95C8-745EE6DB17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For a PAW:</a:t>
            </a:r>
          </a:p>
          <a:p>
            <a:pPr lvl="1" eaLnBrk="1" hangingPunct="1"/>
            <a:r>
              <a:rPr lang="en-US" altLang="en-US"/>
              <a:t>Which user groups use the PAW?</a:t>
            </a:r>
          </a:p>
          <a:p>
            <a:pPr lvl="1" eaLnBrk="1" hangingPunct="1"/>
            <a:r>
              <a:rPr lang="en-US" altLang="en-US"/>
              <a:t>At which times of day?</a:t>
            </a:r>
          </a:p>
          <a:p>
            <a:pPr lvl="1" eaLnBrk="1" hangingPunct="1"/>
            <a:r>
              <a:rPr lang="en-US" altLang="en-US"/>
              <a:t>For which purposes?</a:t>
            </a:r>
          </a:p>
          <a:p>
            <a:pPr lvl="1" eaLnBrk="1" hangingPunct="1"/>
            <a:r>
              <a:rPr lang="en-US" altLang="en-US"/>
              <a:t>At which times of year?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00B2C-3080-4978-ABAD-D4A6778D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404F240-0B53-4B5F-BCFA-BEC8C0CB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Some findings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BDED751-DF95-4319-8D32-CC337F51F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Planning and crime prevention decisions ‘manufacturing’ crime  and anti-social behaviour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Planning processes ‘manufacturing pressure and consent for PAW closure’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Lack of consultation with full range of PAW users and user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Lack of consultation with government departments and NGOs with an interest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5C9FE-EB15-47A9-A16F-BC128483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0FBB82-75A9-47B8-BEE5-8BE4D244E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Government Processes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F10536-1C23-4428-AC73-904450912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Ped-shed analyses</a:t>
            </a:r>
          </a:p>
          <a:p>
            <a:pPr eaLnBrk="1" hangingPunct="1"/>
            <a:r>
              <a:rPr lang="en-US" altLang="en-US"/>
              <a:t>Pedestrian Access and Mobility Plans (PCAPS)</a:t>
            </a:r>
          </a:p>
          <a:p>
            <a:pPr eaLnBrk="1" hangingPunct="1"/>
            <a:r>
              <a:rPr lang="en-US" altLang="en-US"/>
              <a:t>Planning Bulletin 57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3784D-CB44-46E7-BA0C-1AC2BAE9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6EB4081-4998-4C6D-92B6-8BF3531D2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satMod val="150000"/>
                  </a:schemeClr>
                </a:solidFill>
              </a:rPr>
              <a:t>Ped-Sheds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A11CB2C-AF55-4DF8-A294-A020D20A4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Two sorts of ped-shed analysis:</a:t>
            </a: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Ped-shed access ratios assessing an area’s walkability and access (preferred by government agencies involved in encouraging activity, health, economic development, sustainability, reducing obesity and reducing car use)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Ped-sheds ratios for routes to a specific  point (preferred by those wishing to advocate PAW closure). </a:t>
            </a: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Important : ‘walkability’ of a suburb is different to ‘good access to the bus stop’.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Areas with good walkability have a ped-shed access ratio of &gt;= 0.6.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Post-war convoluted suburbs have ped-shed ratios as low as 0.2. Hence, </a:t>
            </a:r>
            <a:r>
              <a:rPr lang="en-GB" altLang="en-US" sz="2400" i="1"/>
              <a:t> </a:t>
            </a:r>
            <a:r>
              <a:rPr lang="en-GB" altLang="en-US" sz="2400"/>
              <a:t>PAWs essential in convoluted suburbs.</a:t>
            </a:r>
            <a:endParaRPr lang="en-US" alt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B4021-07EE-4B0F-AB91-C5BA9795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134BBD34-2A7A-40EB-9C58-69ECB491B95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Examples of PAWs</a:t>
            </a:r>
          </a:p>
        </p:txBody>
      </p:sp>
      <p:pic>
        <p:nvPicPr>
          <p:cNvPr id="11267" name="Picture 9" descr="SANY0048">
            <a:extLst>
              <a:ext uri="{FF2B5EF4-FFF2-40B4-BE49-F238E27FC236}">
                <a16:creationId xmlns:a16="http://schemas.microsoft.com/office/drawing/2014/main" id="{693F063B-8340-4670-827B-644C3065A5C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21000" cy="2185988"/>
          </a:xfrm>
          <a:noFill/>
        </p:spPr>
      </p:pic>
      <p:pic>
        <p:nvPicPr>
          <p:cNvPr id="11268" name="Content Placeholder 7">
            <a:extLst>
              <a:ext uri="{FF2B5EF4-FFF2-40B4-BE49-F238E27FC236}">
                <a16:creationId xmlns:a16="http://schemas.microsoft.com/office/drawing/2014/main" id="{9C88B5EF-71D4-4125-A55D-7ED7FA338B3A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3938588"/>
            <a:ext cx="2924175" cy="2187575"/>
          </a:xfrm>
        </p:spPr>
      </p:pic>
      <p:pic>
        <p:nvPicPr>
          <p:cNvPr id="11269" name="Content Placeholder 9">
            <a:extLst>
              <a:ext uri="{FF2B5EF4-FFF2-40B4-BE49-F238E27FC236}">
                <a16:creationId xmlns:a16="http://schemas.microsoft.com/office/drawing/2014/main" id="{E2D5C49A-83F0-4912-9390-A16FA24C32A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21000" cy="2185988"/>
          </a:xfrm>
        </p:spPr>
      </p:pic>
      <p:pic>
        <p:nvPicPr>
          <p:cNvPr id="11270" name="Picture 13">
            <a:extLst>
              <a:ext uri="{FF2B5EF4-FFF2-40B4-BE49-F238E27FC236}">
                <a16:creationId xmlns:a16="http://schemas.microsoft.com/office/drawing/2014/main" id="{81806918-34E6-422B-8C5B-F0EA1A58E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929063"/>
            <a:ext cx="30718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6CB5AE3-58BB-450F-87DF-2DF0495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EC07490-DEA4-4D87-BED2-1B88BD7D8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satMod val="150000"/>
                  </a:schemeClr>
                </a:solidFill>
              </a:rPr>
              <a:t>PCAPs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C262483-5515-4A77-9F82-142466229E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Problematic WA variant on Pedestrian Access and Mobility Plans (PAMPs )and Pedestrian Access Plans (PAPs).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Not formally defined in WA. 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WAPC has an internal definition of a PCAP: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000"/>
              <a:t> at odds with international best practice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000"/>
              <a:t>confuses the two Ped-shed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sz="2000"/>
              <a:t>adds  intention to establish a PAW hierarchy that conflicts badly with the multi-role network situation found in PAWs. 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Proposed PCAP assessment conflicts with other government agencies agendas for </a:t>
            </a:r>
            <a:r>
              <a:rPr lang="en-GB" altLang="en-US" sz="2400"/>
              <a:t>encouraging activity, health, economic development, sustainability, reducing obesity and reducing car use.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sz="2400"/>
              <a:t>WAPC proposals ‘manufacture consent’ for closure of PAWs</a:t>
            </a:r>
            <a:r>
              <a:rPr lang="en-GB" altLang="en-US" sz="24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WAPC </a:t>
            </a:r>
            <a:r>
              <a:rPr lang="en-AU" altLang="en-US" sz="2400"/>
              <a:t>position presents problems for applying Designing Out Crime strategies.</a:t>
            </a:r>
            <a:endParaRPr lang="en-US" alt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6C1AF-5E16-4832-B6B9-2CA7AC17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420F0EC-CF2E-4DCD-BEDE-AD08EF16E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accent1">
                    <a:satMod val="150000"/>
                  </a:schemeClr>
                </a:solidFill>
              </a:rPr>
              <a:t>Planning Bulletin 57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7F5EF6A-1295-4972-8FBD-6D31263C7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/>
              <a:t>Procedures for closing a PAW based on the WAPC proposal for PCAPs and ped-shed analysis.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Has all problems/errors of PCAPS and Ped-sheds.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Acts against other government agencies agendas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Problems of ownership and control (complex in PAWs).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/>
              <a:t>PB57 apply only to PAWs under jurisdiction of State government institution. Significant number of PAWs outside PB57.</a:t>
            </a:r>
            <a:endParaRPr lang="en-US" alt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712F8-639A-4021-A92A-02129367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547D-634C-4C73-A7B6-3C73E71B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Crime Prevention in PAWs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5F12E31-0B3F-4045-8FC9-E0409D45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 via PAW ‘types’</a:t>
            </a:r>
          </a:p>
          <a:p>
            <a:pPr eaLnBrk="1" hangingPunct="1"/>
            <a:r>
              <a:rPr lang="en-US" altLang="en-US"/>
              <a:t>Indentify important characteristics</a:t>
            </a:r>
          </a:p>
          <a:p>
            <a:pPr eaLnBrk="1" hangingPunct="1"/>
            <a:r>
              <a:rPr lang="en-US" altLang="en-US"/>
              <a:t>Identify  information to be collected</a:t>
            </a:r>
          </a:p>
          <a:p>
            <a:pPr eaLnBrk="1" hangingPunct="1"/>
            <a:r>
              <a:rPr lang="en-US" altLang="en-US"/>
              <a:t>Identify necessary consultation</a:t>
            </a:r>
          </a:p>
          <a:p>
            <a:pPr eaLnBrk="1" hangingPunct="1"/>
            <a:r>
              <a:rPr lang="en-US" altLang="en-US"/>
              <a:t>Identify appropriate DOC opportunities and strategies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005C0-89B0-49C5-8F5D-56780999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A0CDA20-E15C-4EE7-90CF-ADD339B51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Pedestrian path PAWs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321AF77-9721-403A-B23C-C1729A2B6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Most PAW users live at a distance to the PAW.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Activities are primarily travel-based (walking, cycling, skating etc).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Typically part of a longer route of  PAWs, roads, streets, public open space and pseudo-public space.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Complex routine of legitimate activity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Purposes: </a:t>
            </a:r>
            <a:r>
              <a:rPr lang="en-US" altLang="en-US" sz="2000" i="1"/>
              <a:t>health (</a:t>
            </a:r>
            <a:r>
              <a:rPr lang="en-US" altLang="en-US" sz="2000"/>
              <a:t>exercise); </a:t>
            </a:r>
            <a:r>
              <a:rPr lang="en-US" altLang="en-US" sz="2000" i="1"/>
              <a:t>recreational</a:t>
            </a:r>
            <a:r>
              <a:rPr lang="en-US" altLang="en-US" sz="2000"/>
              <a:t> (walking and cycling for pleasure); </a:t>
            </a:r>
            <a:r>
              <a:rPr lang="en-US" altLang="en-US" sz="2000" i="1"/>
              <a:t>functional</a:t>
            </a:r>
            <a:r>
              <a:rPr lang="en-US" altLang="en-US" sz="2000"/>
              <a:t> (walking to catch a bus, taking children to school, shopping etc); and </a:t>
            </a:r>
            <a:r>
              <a:rPr lang="en-US" altLang="en-US" sz="2000" i="1"/>
              <a:t>social</a:t>
            </a:r>
            <a:r>
              <a:rPr lang="en-US" altLang="en-US" sz="2000"/>
              <a:t> 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Activities differ at different at times of day, days of week, time of year, involve differing groups of PAW users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Dominated by public space/public equity considerations..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PAW management and crime prevention strategies must take into account ‘whole of government’ issues.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Primarily include ALL PAW user groups  in any community participation for crime prevention.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DOC opportunities are best tightly targeted . Avoid encouraging inappropriate territoriality and sense of ownership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8FAFD-BC98-4A1A-A204-40808172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FF4D988-C996-4163-9B80-D0C56BE66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Laneway PAWs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52E6674-0075-41D7-95E5-B54559A820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Laneway PAWs different and simpler. </a:t>
            </a:r>
          </a:p>
          <a:p>
            <a:pPr eaLnBrk="1" hangingPunct="1"/>
            <a:r>
              <a:rPr lang="en-GB" altLang="en-US" sz="2800"/>
              <a:t>Primary users are abutting owners. </a:t>
            </a:r>
          </a:p>
          <a:p>
            <a:pPr eaLnBrk="1" hangingPunct="1"/>
            <a:r>
              <a:rPr lang="en-GB" altLang="en-US" sz="2800"/>
              <a:t>Activities include children playing, dog walking, gardening, socialising, home / car repair, cycling or walking or little/no activity. </a:t>
            </a:r>
          </a:p>
          <a:p>
            <a:pPr eaLnBrk="1" hangingPunct="1"/>
            <a:r>
              <a:rPr lang="en-GB" altLang="en-US" sz="2800"/>
              <a:t>Community participation in developing DOC strategies is straightforward</a:t>
            </a:r>
          </a:p>
          <a:p>
            <a:pPr eaLnBrk="1" hangingPunct="1"/>
            <a:r>
              <a:rPr lang="en-GB" altLang="en-US" sz="2800"/>
              <a:t>Important to  include  ALL users (including long distance) of the laneway as a travel route. </a:t>
            </a:r>
          </a:p>
          <a:p>
            <a:pPr eaLnBrk="1" hangingPunct="1"/>
            <a:r>
              <a:rPr lang="en-GB" altLang="en-US" sz="2800"/>
              <a:t>Two part DOC strategies divided between nearby residents and travellers through the PAW</a:t>
            </a:r>
            <a:endParaRPr lang="en-US" alt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62C36-B694-441B-8B09-937E67AA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3D08EB-C9E7-48D2-9D74-BB3856E6F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DOC strategies 1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BE25581-0816-400C-B486-93447C7132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GB" altLang="en-US" sz="2800"/>
              <a:t>Improved local government maintenance. </a:t>
            </a:r>
          </a:p>
          <a:p>
            <a:pPr marL="609600" indent="-609600" eaLnBrk="1" hangingPunct="1"/>
            <a:r>
              <a:rPr lang="en-GB" altLang="en-US" sz="2800"/>
              <a:t>Reduce impression of poor care. </a:t>
            </a:r>
          </a:p>
          <a:p>
            <a:pPr marL="609600" indent="-609600" eaLnBrk="1" hangingPunct="1"/>
            <a:r>
              <a:rPr lang="en-GB" altLang="en-US" sz="2800"/>
              <a:t>Graffiti management has been implemented effectively.</a:t>
            </a:r>
            <a:endParaRPr lang="en-US" altLang="en-US" sz="2800"/>
          </a:p>
          <a:p>
            <a:pPr marL="609600" indent="-609600" eaLnBrk="1" hangingPunct="1"/>
            <a:r>
              <a:rPr lang="en-GB" altLang="en-US" sz="2800"/>
              <a:t>3-D approach as guide to Designing Out Crime interventions. </a:t>
            </a:r>
          </a:p>
          <a:p>
            <a:pPr marL="609600" indent="-609600" eaLnBrk="1" hangingPunct="1"/>
            <a:r>
              <a:rPr lang="en-GB" altLang="en-US" sz="2800"/>
              <a:t>Crowe’s 3-D addresses complexities to support achieving ‘whole of government’ benefits. </a:t>
            </a:r>
            <a:endParaRPr lang="en-US" altLang="en-US" sz="2800"/>
          </a:p>
          <a:p>
            <a:pPr marL="609600" indent="-609600" eaLnBrk="1" hangingPunct="1"/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85A9C-CB1E-4EDB-BBEF-E398A544C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ADE6AD6-BEB4-4FE1-91C3-E95F6C899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DOC strategies 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A28E93A-5490-48C6-AE66-E2597D326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GB" altLang="en-US" sz="2800"/>
              <a:t>Designing Out Crime strategies targeting specific problem behaviours/ times of day/ days of week and user groups. </a:t>
            </a:r>
          </a:p>
          <a:p>
            <a:pPr marL="609600" indent="-609600" eaLnBrk="1" hangingPunct="1"/>
            <a:r>
              <a:rPr lang="en-GB" altLang="en-US" sz="2800"/>
              <a:t>Rethink ped-sheds, PCAPS and PB57 </a:t>
            </a:r>
          </a:p>
          <a:p>
            <a:pPr marL="609600" indent="-609600" eaLnBrk="1" hangingPunct="1"/>
            <a:r>
              <a:rPr lang="en-GB" altLang="en-US" sz="2800"/>
              <a:t>Fulfil government agendas in health, access, walkability, and the establishment of a network of longer-distance cross-suburb walking and cycling routes.</a:t>
            </a:r>
            <a:endParaRPr lang="en-US" alt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9AB2A-EDC7-4090-84E2-2A47D239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D12D6A3-8221-436B-8795-3BDA6B63B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DOC strategies 3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E4B99AE-6A68-4F72-AED6-BA882897A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GB" altLang="en-US" sz="2800"/>
              <a:t>Undertaking improvements to PAWs based on collaboration with PAW </a:t>
            </a:r>
            <a:r>
              <a:rPr lang="en-GB" altLang="en-US" sz="2800" b="1" i="1"/>
              <a:t>USERS </a:t>
            </a:r>
            <a:r>
              <a:rPr lang="en-GB" altLang="en-US" sz="2800" b="1"/>
              <a:t>(</a:t>
            </a:r>
            <a:r>
              <a:rPr lang="en-GB" altLang="en-US" sz="2800"/>
              <a:t>rather than residents near PAWs).</a:t>
            </a:r>
            <a:endParaRPr lang="en-US" altLang="en-US" sz="2800"/>
          </a:p>
          <a:p>
            <a:pPr marL="609600" indent="-609600" eaLnBrk="1" hangingPunct="1"/>
            <a:r>
              <a:rPr lang="en-GB" altLang="en-US" sz="2800"/>
              <a:t>Avoid encouraging territoriality as this results in ‘manufacturing’ of crime and social tensions. </a:t>
            </a:r>
          </a:p>
          <a:p>
            <a:pPr marL="609600" indent="-609600" eaLnBrk="1" hangingPunct="1"/>
            <a:r>
              <a:rPr lang="en-GB" altLang="en-US" sz="2800"/>
              <a:t>Avoid encouraging  local residents to feel they ‘own’ a PAW or nearby areas.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altLang="en-US" sz="2800"/>
              <a:t>Make PAW closure more difficult.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altLang="en-US" sz="2800"/>
              <a:t>Increase number of PAWs in convoluted suburbs</a:t>
            </a:r>
            <a:endParaRPr lang="en-US" altLang="en-US" sz="2800"/>
          </a:p>
          <a:p>
            <a:pPr marL="609600" indent="-609600" eaLnBrk="1" hangingPunct="1"/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9DFEF-2154-4ABD-AA49-D21C7B2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86F2360-69DD-4606-A97B-D0E1D3816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Conclusions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9AEFD2E-20D8-4171-BEE5-C906D7DB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4675" indent="-45720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en-US" altLang="en-US" sz="2400"/>
              <a:t>Individual PAWs are different in design, use,  functionality, contexts, problems and dynamics</a:t>
            </a:r>
          </a:p>
          <a:p>
            <a:pPr marL="574675" indent="-45720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en-US" altLang="en-US" sz="2400"/>
              <a:t>Solutions require identifying user groups, roles, purposes, functions, user groups and distribution of different uses and user-groups during the day, week and year.</a:t>
            </a:r>
          </a:p>
          <a:p>
            <a:pPr marL="574675" indent="-45720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en-US" altLang="en-US" sz="2400"/>
              <a:t>Management of PAWs requires whole of government approach aligned with agendas of all government agencies and public interests. </a:t>
            </a:r>
          </a:p>
          <a:p>
            <a:pPr marL="574675" indent="-45720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en-US" altLang="en-US" sz="2400"/>
              <a:t>Contrary to previous policy direction, this is likely to require deliberate retention of PAWs and increase in number of PAWs in convoluted suburbs.</a:t>
            </a:r>
          </a:p>
          <a:p>
            <a:pPr marL="574675" indent="-457200"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lang="en-US" altLang="en-US" sz="2400"/>
              <a:t>Designing Out Crime (CPTED)  approaches well suited to management of PAWs and can support State, Federal,  local government and NGO-related agendas.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C2FD-F0D1-4D0C-9079-AB2C64E8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8961-E3DE-45D8-9694-DB1877FA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Questions? Comments?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E511A2C3-4CAC-4D14-B9FC-56ECF861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38" y="3571875"/>
            <a:ext cx="3543300" cy="15113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C5F5D-D97B-4167-94B2-559A3765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AEF00C8-D041-4BCA-9FD6-C7D85355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chemeClr val="accent1">
                    <a:satMod val="150000"/>
                  </a:schemeClr>
                </a:solidFill>
              </a:rPr>
              <a:t>Pedestrian Access Ways (PAWs)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418343-6C73-42CD-8788-B735BA84F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PAWs are:</a:t>
            </a:r>
          </a:p>
          <a:p>
            <a:pPr eaLnBrk="1" hangingPunct="1"/>
            <a:r>
              <a:rPr lang="en-GB" altLang="en-US"/>
              <a:t>physical elements of urban, suburban and peri-urban space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Narrow footpath PAWs</a:t>
            </a:r>
          </a:p>
          <a:p>
            <a:pPr lvl="1" eaLnBrk="1" hangingPunct="1"/>
            <a:r>
              <a:rPr lang="en-US" altLang="en-US"/>
              <a:t>Laneway PAWs</a:t>
            </a:r>
          </a:p>
          <a:p>
            <a:pPr eaLnBrk="1" hangingPunct="1"/>
            <a:r>
              <a:rPr lang="en-GB" altLang="en-US"/>
              <a:t>Elements of the </a:t>
            </a:r>
            <a:r>
              <a:rPr lang="en-GB" altLang="en-US" i="1"/>
              <a:t>walking</a:t>
            </a:r>
            <a:r>
              <a:rPr lang="en-GB" altLang="en-US"/>
              <a:t> network </a:t>
            </a:r>
          </a:p>
          <a:p>
            <a:pPr eaLnBrk="1" hangingPunct="1"/>
            <a:r>
              <a:rPr lang="en-GB" altLang="en-US"/>
              <a:t>Different from road footpaths</a:t>
            </a:r>
          </a:p>
          <a:p>
            <a:pPr eaLnBrk="1" hangingPunct="1"/>
            <a:r>
              <a:rPr lang="en-GB" altLang="en-US"/>
              <a:t>Often pseudo-public space 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E5870-6641-40A1-9141-2B6E71B5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B0F5F9-E8F8-4E26-ACBE-25E5A3761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PAW Management Issues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DD363C9-B4EA-48F3-B049-5FA8E0BB7B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5083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Essential elements of transport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Important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Health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Access to shops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Self directed exercise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Diverse in: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User groups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Purposes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Functioning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Dynamics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Environment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Location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Complex ownership, management and vesting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Complex anti-social behaviour and crime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Complex for crime prevention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20AD5-DC89-4789-887A-CADCDC34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687DAEF-BEEC-498C-B630-101FD72CF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Historical PAW types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36182BD-A1B8-4083-B325-43BEBD7030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/>
              <a:t>Early settlement PAWs; 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/>
              <a:t>PAWs in post-war convoluted car-centric suburbs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/>
              <a:t>PAWs in rectilinear developments echoing early settlement planning;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/>
              <a:t>PAWs in recent pedestrian-friendly suburbs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/>
              <a:t>Informal regional and per-urban PAWs.</a:t>
            </a: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74632-22C2-4D50-87FF-814457AE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BD464F-79FE-4601-BF58-DFA495D6F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Road hierarchy (SOR)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DFD8D943-97A6-41F2-828A-A3C0842D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14438"/>
            <a:ext cx="88328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65C60-7721-4DAE-89DE-3C0C0E51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A4255FB-A02C-4A47-99DE-AD2E7B52D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Road Hierarchy (NOR)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2C6A1725-9C93-4438-81AC-D5AF178BC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787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ABB03-865D-4E0F-B6C2-49F8D7CA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A994068-81B7-4FA5-A2ED-F74255CF3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PAW Morphology – 6 types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7C0FEEE-1A77-448C-98E5-AAB4B5CE6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8229600" cy="4868863"/>
          </a:xfrm>
        </p:spPr>
        <p:txBody>
          <a:bodyPr/>
          <a:lstStyle/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 sz="3600"/>
              <a:t>Coastal PAWs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 sz="3600"/>
              <a:t>PAWs in convoluted suburbs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 sz="3600"/>
              <a:t>PAWs providing occasional access for major events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 sz="3600"/>
              <a:t>PAWs connected to retail services</a:t>
            </a:r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 sz="3600"/>
              <a:t>Residential laneway PAWs</a:t>
            </a:r>
            <a:endParaRPr lang="en-US" altLang="en-US" sz="3600"/>
          </a:p>
          <a:p>
            <a:pPr marL="631825" indent="-514350" eaLnBrk="1" hangingPunct="1">
              <a:buFont typeface="Corbel" panose="020B0503020204020204" pitchFamily="34" charset="0"/>
              <a:buAutoNum type="arabicPeriod"/>
            </a:pPr>
            <a:r>
              <a:rPr lang="en-GB" altLang="en-US" sz="3600"/>
              <a:t>Industrial laneway PAWs. </a:t>
            </a:r>
            <a:endParaRPr lang="en-US" altLang="en-US" sz="3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F5C2B-1276-46BC-ACC6-422026BE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D57FD52-C651-4158-8538-F4F40BB9E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Coastal PAWs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26BF0CD-3A82-47FF-B138-02A02EC03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Coastal PAWs provide:</a:t>
            </a: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GB" altLang="en-US" sz="2400"/>
              <a:t>Access to the beach from nearby streets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/>
              <a:t>Improved use of backstreet parking for beach visitors from other suburbs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/>
              <a:t>Access to beaches as elements of longer-distance pedestrian and cycle routes from inland suburbs.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Different seasonal uses and user groups vary by time of day,  day of week, and season.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Designing Out Crime strategies target specific seasons, times of day, specific user groups and specific behaviours.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Crowe’s 3-D (Designation, Definition, Design) useful.</a:t>
            </a:r>
            <a:endParaRPr lang="en-US" altLang="en-US" sz="2800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4D81596F-3CC0-4174-8BD3-4E2E5E53C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14313"/>
            <a:ext cx="16430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D539A5F8-06EC-4348-AF17-C639AFFF7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0025"/>
            <a:ext cx="16430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D53E5D10-F60D-4385-A1E6-FD960C70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5716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75E294-61A0-4FD4-8298-396F0674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Terence Love &amp; Paul Cozens (c)2008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1215</TotalTime>
  <Words>2041</Words>
  <Application>Microsoft Office PowerPoint</Application>
  <PresentationFormat>On-screen Show (4:3)</PresentationFormat>
  <Paragraphs>221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Corbel</vt:lpstr>
      <vt:lpstr>Wingdings 2</vt:lpstr>
      <vt:lpstr>Wingdings</vt:lpstr>
      <vt:lpstr>Wingdings 3</vt:lpstr>
      <vt:lpstr>Calibri</vt:lpstr>
      <vt:lpstr>Module</vt:lpstr>
      <vt:lpstr>Pedestrian Access Ways in Western Australia </vt:lpstr>
      <vt:lpstr>Examples of PAWs</vt:lpstr>
      <vt:lpstr>Pedestrian Access Ways (PAWs)</vt:lpstr>
      <vt:lpstr>PAW Management Issues</vt:lpstr>
      <vt:lpstr>Historical PAW types</vt:lpstr>
      <vt:lpstr>Road hierarchy (SOR)</vt:lpstr>
      <vt:lpstr>Road Hierarchy (NOR)</vt:lpstr>
      <vt:lpstr>PAW Morphology – 6 types</vt:lpstr>
      <vt:lpstr>Coastal PAWs</vt:lpstr>
      <vt:lpstr>PAWs in post-war convoluted suburbs</vt:lpstr>
      <vt:lpstr>PAWs providing occasional access for major events</vt:lpstr>
      <vt:lpstr>PAWs that are a pedestrian connection to a retail services area</vt:lpstr>
      <vt:lpstr>Residential laneway PAWs </vt:lpstr>
      <vt:lpstr>Industrial and commercial laneway PAWs</vt:lpstr>
      <vt:lpstr>Understanding PAW functioning</vt:lpstr>
      <vt:lpstr>Information needed</vt:lpstr>
      <vt:lpstr>Some findings</vt:lpstr>
      <vt:lpstr>Government Processes</vt:lpstr>
      <vt:lpstr>Ped-Sheds</vt:lpstr>
      <vt:lpstr>PCAPs</vt:lpstr>
      <vt:lpstr>Planning Bulletin 57</vt:lpstr>
      <vt:lpstr>Crime Prevention in PAWs</vt:lpstr>
      <vt:lpstr>Pedestrian path PAWs</vt:lpstr>
      <vt:lpstr>Laneway PAWs</vt:lpstr>
      <vt:lpstr>DOC strategies 1</vt:lpstr>
      <vt:lpstr>DOC strategies 2</vt:lpstr>
      <vt:lpstr>DOC strategies 3</vt:lpstr>
      <vt:lpstr>Conclusions</vt:lpstr>
      <vt:lpstr>Questions? Comments?</vt:lpstr>
    </vt:vector>
  </TitlesOfParts>
  <Company>Praxis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Access Ways in Western Australia </dc:title>
  <dc:creator>Terence Love</dc:creator>
  <cp:lastModifiedBy>Dr Terence Love </cp:lastModifiedBy>
  <cp:revision>31</cp:revision>
  <dcterms:created xsi:type="dcterms:W3CDTF">2008-09-30T09:05:09Z</dcterms:created>
  <dcterms:modified xsi:type="dcterms:W3CDTF">2019-09-05T12:43:03Z</dcterms:modified>
</cp:coreProperties>
</file>